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8"/>
  </p:notesMasterIdLst>
  <p:handoutMasterIdLst>
    <p:handoutMasterId r:id="rId29"/>
  </p:handoutMasterIdLst>
  <p:sldIdLst>
    <p:sldId id="646" r:id="rId2"/>
    <p:sldId id="257" r:id="rId3"/>
    <p:sldId id="647" r:id="rId4"/>
    <p:sldId id="258" r:id="rId5"/>
    <p:sldId id="650" r:id="rId6"/>
    <p:sldId id="670" r:id="rId7"/>
    <p:sldId id="673" r:id="rId8"/>
    <p:sldId id="649" r:id="rId9"/>
    <p:sldId id="654" r:id="rId10"/>
    <p:sldId id="648" r:id="rId11"/>
    <p:sldId id="652" r:id="rId12"/>
    <p:sldId id="653" r:id="rId13"/>
    <p:sldId id="655" r:id="rId14"/>
    <p:sldId id="651" r:id="rId15"/>
    <p:sldId id="261" r:id="rId16"/>
    <p:sldId id="671" r:id="rId17"/>
    <p:sldId id="672" r:id="rId18"/>
    <p:sldId id="661" r:id="rId19"/>
    <p:sldId id="662" r:id="rId20"/>
    <p:sldId id="663" r:id="rId21"/>
    <p:sldId id="664" r:id="rId22"/>
    <p:sldId id="667" r:id="rId23"/>
    <p:sldId id="668" r:id="rId24"/>
    <p:sldId id="665" r:id="rId25"/>
    <p:sldId id="674" r:id="rId26"/>
    <p:sldId id="669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1348" autoAdjust="0"/>
    <p:restoredTop sz="86418" autoAdjust="0"/>
  </p:normalViewPr>
  <p:slideViewPr>
    <p:cSldViewPr>
      <p:cViewPr>
        <p:scale>
          <a:sx n="94" d="100"/>
          <a:sy n="94" d="100"/>
        </p:scale>
        <p:origin x="1696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635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4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6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89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7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3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2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1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0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0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0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4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11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94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728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572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86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1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6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0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9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8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1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hyperlink" Target="https://github.com/nfl-football-ops/Big-Data-Bow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neilmjohnson/status/116894158175755878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432092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smtClean="0">
                <a:solidFill>
                  <a:schemeClr val="accent1"/>
                </a:solidFill>
              </a:rPr>
              <a:t>MS251C</a:t>
            </a:r>
            <a:r>
              <a:rPr lang="en-US" smtClean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Sports Analytics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>
                <a:solidFill>
                  <a:schemeClr val="accent1"/>
                </a:solidFill>
              </a:rPr>
              <a:t>1: What is sports and statistics?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042562" cy="43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/features/the-10-types-of-nfl-quarterbacks/</a:t>
            </a:r>
          </a:p>
        </p:txBody>
      </p:sp>
    </p:spTree>
    <p:extLst>
      <p:ext uri="{BB962C8B-B14F-4D97-AF65-F5344CB8AC3E}">
        <p14:creationId xmlns:p14="http://schemas.microsoft.com/office/powerpoint/2010/main" val="1033766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828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www.beyondtheboxscore.com</a:t>
            </a:r>
            <a:r>
              <a:rPr lang="en-US" dirty="0"/>
              <a:t>/2015/3/23/8269695/geographic-bias-in-the-amateur-draft-part-2-1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6769100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019800"/>
            <a:ext cx="6202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/2016/01/06/offensive-rebounds-and-three-pointers/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463800"/>
            <a:ext cx="810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</a:t>
            </a:r>
            <a:r>
              <a:rPr lang="en-US" dirty="0" smtClean="0">
                <a:solidFill>
                  <a:schemeClr val="accent1"/>
                </a:solidFill>
              </a:rPr>
              <a:t>tool – need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670800" cy="1117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334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www.cbssports.com</a:t>
            </a:r>
            <a:r>
              <a:rPr lang="en-US" dirty="0"/>
              <a:t>/</a:t>
            </a:r>
            <a:r>
              <a:rPr lang="en-US" dirty="0" err="1"/>
              <a:t>nfl</a:t>
            </a:r>
            <a:r>
              <a:rPr lang="en-US" dirty="0"/>
              <a:t>/eye-on-football/25363570/patriots-have-no-need-for-probability-win-coin-flip-at-impossible-clip</a:t>
            </a:r>
          </a:p>
        </p:txBody>
      </p:sp>
    </p:spTree>
    <p:extLst>
      <p:ext uri="{BB962C8B-B14F-4D97-AF65-F5344CB8AC3E}">
        <p14:creationId xmlns:p14="http://schemas.microsoft.com/office/powerpoint/2010/main" val="2339821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5400"/>
            <a:ext cx="5511800" cy="4849950"/>
          </a:xfrm>
          <a:prstGeom prst="rect">
            <a:avLst/>
          </a:prstGeom>
        </p:spPr>
      </p:pic>
      <p:sp>
        <p:nvSpPr>
          <p:cNvPr id="7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/features/the-haters-are-losing-the-war-on-</a:t>
            </a:r>
            <a:r>
              <a:rPr lang="en-US" dirty="0" err="1"/>
              <a:t>nfl</a:t>
            </a:r>
            <a:r>
              <a:rPr lang="en-US" dirty="0"/>
              <a:t>-kickers/</a:t>
            </a:r>
          </a:p>
        </p:txBody>
      </p:sp>
    </p:spTree>
    <p:extLst>
      <p:ext uri="{BB962C8B-B14F-4D97-AF65-F5344CB8AC3E}">
        <p14:creationId xmlns:p14="http://schemas.microsoft.com/office/powerpoint/2010/main" val="1857533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Significance: statistical?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ractical?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Generalizability? Who? Where? When?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26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Definitions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Statistical significance</a:t>
            </a:r>
            <a:r>
              <a:rPr lang="en-US" sz="2800" dirty="0" smtClean="0">
                <a:solidFill>
                  <a:schemeClr val="accent1"/>
                </a:solidFill>
              </a:rPr>
              <a:t>: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Practical significance: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Generalizability: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047050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Rough history of statistics in sports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5240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Jamesian era (1970’s – 2004ish)</a:t>
            </a:r>
          </a:p>
          <a:p>
            <a:pPr lvl="3"/>
            <a:r>
              <a:rPr lang="en-US" sz="2400" dirty="0"/>
              <a:t> </a:t>
            </a:r>
            <a:r>
              <a:rPr lang="en-US" sz="2400" dirty="0" smtClean="0"/>
              <a:t>	- Hey, you can apply statistics to sports!</a:t>
            </a:r>
          </a:p>
          <a:p>
            <a:pPr lvl="3"/>
            <a:endParaRPr lang="en-US" sz="2400" dirty="0"/>
          </a:p>
          <a:p>
            <a:pPr marL="285750" lvl="3" indent="-285750">
              <a:buFont typeface="Arial"/>
              <a:buChar char="•"/>
            </a:pPr>
            <a:r>
              <a:rPr lang="en-US" sz="2400" dirty="0" smtClean="0"/>
              <a:t>Modern era (2004ish – current)</a:t>
            </a:r>
          </a:p>
          <a:p>
            <a:pPr lvl="3"/>
            <a:r>
              <a:rPr lang="en-US" sz="2400" dirty="0" smtClean="0"/>
              <a:t>	- Get more data, do cool stuff</a:t>
            </a:r>
            <a:endParaRPr lang="en-US" sz="2400" dirty="0"/>
          </a:p>
          <a:p>
            <a:pPr lvl="4"/>
            <a:r>
              <a:rPr lang="en-US" sz="2400" dirty="0"/>
              <a:t>	- </a:t>
            </a:r>
            <a:r>
              <a:rPr lang="en-US" sz="2400" dirty="0" smtClean="0"/>
              <a:t>Get </a:t>
            </a:r>
            <a:r>
              <a:rPr lang="en-US" sz="2400" dirty="0"/>
              <a:t>more data, do </a:t>
            </a:r>
            <a:r>
              <a:rPr lang="en-US" sz="2400" dirty="0" smtClean="0"/>
              <a:t>really cool stuff, get hired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- </a:t>
            </a:r>
            <a:r>
              <a:rPr lang="en-US" sz="2400" dirty="0" smtClean="0"/>
              <a:t>Call </a:t>
            </a:r>
            <a:r>
              <a:rPr lang="en-US" sz="2400" dirty="0" smtClean="0"/>
              <a:t>ourselves sports analytics because it’s sexier </a:t>
            </a:r>
          </a:p>
          <a:p>
            <a:pPr lvl="4"/>
            <a:endParaRPr lang="en-US" sz="2400" dirty="0"/>
          </a:p>
          <a:p>
            <a:pPr marL="285750" lvl="4" indent="-285750">
              <a:buFont typeface="Arial"/>
              <a:buChar char="•"/>
            </a:pPr>
            <a:r>
              <a:rPr lang="en-US" sz="2400" dirty="0" smtClean="0"/>
              <a:t>Future (Current - ????)</a:t>
            </a:r>
            <a:endParaRPr lang="en-US" sz="2400" dirty="0"/>
          </a:p>
          <a:p>
            <a:pPr lvl="6"/>
            <a:r>
              <a:rPr lang="en-US" sz="2400" dirty="0"/>
              <a:t>	- Get more data only if you work for a sports </a:t>
            </a:r>
            <a:r>
              <a:rPr lang="en-US" sz="2400" dirty="0" smtClean="0"/>
              <a:t>team</a:t>
            </a:r>
          </a:p>
          <a:p>
            <a:pPr lvl="6"/>
            <a:r>
              <a:rPr lang="en-US" sz="2400" dirty="0"/>
              <a:t>	</a:t>
            </a:r>
            <a:r>
              <a:rPr lang="en-US" sz="2400" dirty="0" smtClean="0"/>
              <a:t>- Holy shit, now there may be too much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674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Jamesian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752600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 smtClean="0"/>
              <a:t>Bill James Baseball Abstract, </a:t>
            </a:r>
            <a:r>
              <a:rPr lang="en-US" sz="2800" dirty="0" smtClean="0"/>
              <a:t>1977</a:t>
            </a:r>
          </a:p>
          <a:p>
            <a:endParaRPr lang="en-US" sz="2800" i="1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“Stein’s Paradox in Statistics” – 1977, </a:t>
            </a:r>
            <a:r>
              <a:rPr lang="en-US" sz="2800" dirty="0" err="1" smtClean="0"/>
              <a:t>Efron</a:t>
            </a:r>
            <a:r>
              <a:rPr lang="en-US" sz="2800" dirty="0" smtClean="0"/>
              <a:t> and Morris 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“On the optimal time to pull the goalie” – 1976, </a:t>
            </a:r>
            <a:r>
              <a:rPr lang="en-US" sz="2800" dirty="0" err="1" smtClean="0"/>
              <a:t>Morrisonn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“Operations research in football” – Carter &amp; </a:t>
            </a:r>
            <a:r>
              <a:rPr lang="en-US" sz="2800" dirty="0" err="1" smtClean="0"/>
              <a:t>Machol</a:t>
            </a:r>
            <a:r>
              <a:rPr lang="en-US" sz="2800" dirty="0" smtClean="0"/>
              <a:t>, 1971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621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Bad definition: 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ii) Better definition: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data’ – </a:t>
            </a:r>
            <a:r>
              <a:rPr lang="en-US" sz="2800" dirty="0"/>
              <a:t>Marie </a:t>
            </a:r>
            <a:r>
              <a:rPr lang="en-US" sz="2800" dirty="0" err="1"/>
              <a:t>Davidian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6769100" cy="2184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Jamesian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7261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05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“Get more data, do cool stuff”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68834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366325"/>
            <a:ext cx="77978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750924"/>
            <a:ext cx="5943600" cy="15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14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Sports and statistics becomes sports analytics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1" y="2286000"/>
            <a:ext cx="7772400" cy="39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1775"/>
            <a:ext cx="6921500" cy="1326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76600"/>
            <a:ext cx="6692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3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6" y="3528945"/>
            <a:ext cx="4149502" cy="2963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465" y="6422524"/>
            <a:ext cx="4015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https://github.com/nfl-football-ops/Big-Data-Bowl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728" y="1401715"/>
            <a:ext cx="4516544" cy="20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4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417637"/>
            <a:ext cx="463504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32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Where do we fit in?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an understanding of how statistical tools have been applied in the sports world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Learn </a:t>
            </a:r>
            <a:r>
              <a:rPr lang="en-US" sz="2400" dirty="0" smtClean="0"/>
              <a:t>methods </a:t>
            </a:r>
            <a:r>
              <a:rPr lang="en-US" sz="2400" dirty="0"/>
              <a:t>for analysis, visualization, and implementation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familiarity </a:t>
            </a:r>
            <a:r>
              <a:rPr lang="en-US" sz="2400" dirty="0" smtClean="0"/>
              <a:t>statistical </a:t>
            </a:r>
            <a:r>
              <a:rPr lang="en-US" sz="2400" dirty="0"/>
              <a:t>tools</a:t>
            </a:r>
          </a:p>
          <a:p>
            <a:endParaRPr lang="en-US" sz="2400" dirty="0"/>
          </a:p>
          <a:p>
            <a:r>
              <a:rPr lang="en-US" sz="2400" dirty="0" smtClean="0"/>
              <a:t>-Skills for communication and problem </a:t>
            </a:r>
            <a:r>
              <a:rPr lang="en-US" sz="2400" dirty="0" smtClean="0"/>
              <a:t>solving</a:t>
            </a:r>
          </a:p>
          <a:p>
            <a:endParaRPr lang="en-US" sz="2400" dirty="0"/>
          </a:p>
          <a:p>
            <a:r>
              <a:rPr lang="en-US" sz="2400" dirty="0" smtClean="0"/>
              <a:t>-How can we handle player tracking data?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438400" y="600377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https://twitter.com/neilmjohnson/status/1168941581757558784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25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 in sports?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</a:t>
            </a:r>
            <a:r>
              <a:rPr lang="en-US" sz="2800" dirty="0" smtClean="0">
                <a:solidFill>
                  <a:schemeClr val="accent1"/>
                </a:solidFill>
              </a:rPr>
              <a:t>data’ in sports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1) Wrangle &amp; visualize data</a:t>
            </a:r>
          </a:p>
          <a:p>
            <a:pPr>
              <a:buNone/>
            </a:pPr>
            <a:r>
              <a:rPr lang="en-US" sz="2800" dirty="0" smtClean="0"/>
              <a:t>	2) Statistical tool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Ex: Regression, </a:t>
            </a:r>
            <a:r>
              <a:rPr lang="en-US" sz="2800" i="1" dirty="0" smtClean="0"/>
              <a:t>t</a:t>
            </a:r>
            <a:r>
              <a:rPr lang="en-US" sz="2800" dirty="0" smtClean="0"/>
              <a:t>-test,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3) Measure uncertainty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Practical vs. statistical significance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4) Communicate results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Appropriate generalizability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Start with: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438900" cy="41392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989415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Code</a:t>
            </a:r>
            <a:r>
              <a:rPr lang="en-US" sz="2800" dirty="0" smtClean="0">
                <a:solidFill>
                  <a:schemeClr val="accent1"/>
                </a:solidFill>
              </a:rPr>
              <a:t>:</a:t>
            </a: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Output: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5" y="2178313"/>
            <a:ext cx="8716370" cy="815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15" y="4192851"/>
            <a:ext cx="7939585" cy="23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05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</a:t>
            </a:r>
            <a:r>
              <a:rPr lang="en-US" dirty="0" smtClean="0">
                <a:solidFill>
                  <a:schemeClr val="accent1"/>
                </a:solidFill>
              </a:rPr>
              <a:t>does </a:t>
            </a:r>
            <a:r>
              <a:rPr lang="en-US" dirty="0" smtClean="0">
                <a:solidFill>
                  <a:schemeClr val="accent1"/>
                </a:solidFill>
              </a:rPr>
              <a:t>data look like?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6" y="1828800"/>
            <a:ext cx="8382000" cy="1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Properties of tidy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72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458200" cy="4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6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404531" cy="331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/2016/01/12/</a:t>
            </a:r>
            <a:r>
              <a:rPr lang="en-US" dirty="0" err="1"/>
              <a:t>torontos</a:t>
            </a:r>
            <a:r>
              <a:rPr lang="en-US" dirty="0"/>
              <a:t>-power-forwards-firing-away-corners/</a:t>
            </a:r>
          </a:p>
        </p:txBody>
      </p:sp>
    </p:spTree>
    <p:extLst>
      <p:ext uri="{BB962C8B-B14F-4D97-AF65-F5344CB8AC3E}">
        <p14:creationId xmlns:p14="http://schemas.microsoft.com/office/powerpoint/2010/main" val="1907588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263</Words>
  <Application>Microsoft Macintosh PowerPoint</Application>
  <PresentationFormat>On-screen Show (4:3)</PresentationFormat>
  <Paragraphs>141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Courier New</vt:lpstr>
      <vt:lpstr>Wingdings</vt:lpstr>
      <vt:lpstr>Arial</vt:lpstr>
      <vt:lpstr>Custom Theme</vt:lpstr>
      <vt:lpstr>   MS251C: Sports Analytics  Lecture 1: What is sports and statistics?  </vt:lpstr>
      <vt:lpstr>What is statistics?</vt:lpstr>
      <vt:lpstr>What is statistics in sports?</vt:lpstr>
      <vt:lpstr>Wrangle data</vt:lpstr>
      <vt:lpstr>Wrangle data</vt:lpstr>
      <vt:lpstr>What does data look like?</vt:lpstr>
      <vt:lpstr>Properties of tidy data</vt:lpstr>
      <vt:lpstr>Visualizing data </vt:lpstr>
      <vt:lpstr>Visualizing data </vt:lpstr>
      <vt:lpstr>Visualizing data</vt:lpstr>
      <vt:lpstr>Statistical tool</vt:lpstr>
      <vt:lpstr>Statistical tool</vt:lpstr>
      <vt:lpstr>Statistical tool – need for uncertainty</vt:lpstr>
      <vt:lpstr>Statistical tool, account for uncertainty</vt:lpstr>
      <vt:lpstr>Significance: statistical? practical?</vt:lpstr>
      <vt:lpstr>Generalizability? Who? Where? When?</vt:lpstr>
      <vt:lpstr>Definitions</vt:lpstr>
      <vt:lpstr>Rough history of statistics in sports</vt:lpstr>
      <vt:lpstr>Jamesian era</vt:lpstr>
      <vt:lpstr>Jamesian era</vt:lpstr>
      <vt:lpstr>Modern era</vt:lpstr>
      <vt:lpstr>Modern era</vt:lpstr>
      <vt:lpstr>Future era</vt:lpstr>
      <vt:lpstr>Future era</vt:lpstr>
      <vt:lpstr>Future era</vt:lpstr>
      <vt:lpstr>Where do we fit in?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Michael Lopez</cp:lastModifiedBy>
  <cp:revision>78</cp:revision>
  <cp:lastPrinted>2019-09-04T12:15:41Z</cp:lastPrinted>
  <dcterms:modified xsi:type="dcterms:W3CDTF">2019-09-04T12:16:32Z</dcterms:modified>
</cp:coreProperties>
</file>